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73" r:id="rId3"/>
    <p:sldId id="274" r:id="rId4"/>
    <p:sldId id="275" r:id="rId5"/>
    <p:sldId id="278" r:id="rId6"/>
    <p:sldId id="315" r:id="rId7"/>
    <p:sldId id="303" r:id="rId8"/>
    <p:sldId id="284" r:id="rId9"/>
    <p:sldId id="285" r:id="rId10"/>
    <p:sldId id="304" r:id="rId11"/>
    <p:sldId id="316" r:id="rId12"/>
    <p:sldId id="282" r:id="rId13"/>
    <p:sldId id="306" r:id="rId14"/>
    <p:sldId id="283" r:id="rId15"/>
    <p:sldId id="307" r:id="rId16"/>
    <p:sldId id="330" r:id="rId17"/>
    <p:sldId id="292" r:id="rId18"/>
    <p:sldId id="317" r:id="rId19"/>
    <p:sldId id="318" r:id="rId20"/>
    <p:sldId id="319" r:id="rId21"/>
    <p:sldId id="320" r:id="rId22"/>
    <p:sldId id="309" r:id="rId23"/>
    <p:sldId id="311" r:id="rId24"/>
    <p:sldId id="298" r:id="rId25"/>
    <p:sldId id="299" r:id="rId26"/>
    <p:sldId id="329" r:id="rId27"/>
    <p:sldId id="323" r:id="rId28"/>
    <p:sldId id="324" r:id="rId29"/>
    <p:sldId id="310" r:id="rId30"/>
    <p:sldId id="313" r:id="rId31"/>
    <p:sldId id="328" r:id="rId32"/>
    <p:sldId id="325" r:id="rId33"/>
    <p:sldId id="32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66"/>
    <a:srgbClr val="CC3333"/>
    <a:srgbClr val="999966"/>
    <a:srgbClr val="99CCCC"/>
    <a:srgbClr val="669999"/>
    <a:srgbClr val="993333"/>
    <a:srgbClr val="996666"/>
    <a:srgbClr val="66CCCC"/>
    <a:srgbClr val="0099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71" autoAdjust="0"/>
  </p:normalViewPr>
  <p:slideViewPr>
    <p:cSldViewPr>
      <p:cViewPr varScale="1">
        <p:scale>
          <a:sx n="58" d="100"/>
          <a:sy n="58" d="100"/>
        </p:scale>
        <p:origin x="16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340F4-2991-4791-8DD1-A537FAD21E1F}" type="datetimeFigureOut">
              <a:rPr lang="en-US" smtClean="0"/>
              <a:pPr/>
              <a:t>5/31/2013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56ED4-7DFA-4909-9A34-4E831E644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aren’t exclusive.</a:t>
            </a:r>
            <a:r>
              <a:rPr lang="en-US" baseline="0" dirty="0" smtClean="0"/>
              <a:t> For instance. No wind/no vertical wind needs this assumption OR a dynamics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plot to current sensors and remove 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we haven’t been able to do in the past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slide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814388"/>
            <a:ext cx="7772400" cy="1470025"/>
          </a:xfrm>
        </p:spPr>
        <p:txBody>
          <a:bodyPr/>
          <a:lstStyle>
            <a:lvl1pPr>
              <a:defRPr i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38413"/>
            <a:ext cx="6400800" cy="955675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0675" y="471488"/>
            <a:ext cx="2098675" cy="5768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9888" y="471488"/>
            <a:ext cx="6148387" cy="5768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2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76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888" y="1604963"/>
            <a:ext cx="4122737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124325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1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6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nerslide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71600"/>
            <a:ext cx="8399462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9125" y="206375"/>
            <a:ext cx="7894638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1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0.pn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814388"/>
            <a:ext cx="7772400" cy="31480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600" b="1" i="0" dirty="0"/>
              <a:t>Flight Testing Small UAVs for </a:t>
            </a:r>
            <a:r>
              <a:rPr lang="en-US" sz="3600" b="1" i="0" dirty="0" smtClean="0"/>
              <a:t>Performance Estimation</a:t>
            </a:r>
            <a:r>
              <a:rPr lang="en-US" sz="1600" b="1" i="0" dirty="0" smtClean="0"/>
              <a:t/>
            </a:r>
            <a:br>
              <a:rPr lang="en-US" sz="1600" b="1" i="0" dirty="0" smtClean="0"/>
            </a:br>
            <a:endParaRPr lang="en-US" sz="1600" b="1" i="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371600" y="4149725"/>
            <a:ext cx="6400800" cy="955675"/>
          </a:xfrm>
        </p:spPr>
        <p:txBody>
          <a:bodyPr/>
          <a:lstStyle/>
          <a:p>
            <a:r>
              <a:rPr lang="en-US" dirty="0" smtClean="0"/>
              <a:t>Adam Chase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Point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Cascaded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filters to improve single-point error</a:t>
                </a:r>
              </a:p>
              <a:p>
                <a:pPr lvl="1"/>
                <a:r>
                  <a:rPr lang="en-US" dirty="0" smtClean="0"/>
                  <a:t>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Euler angles</a:t>
                </a:r>
              </a:p>
              <a:p>
                <a:pPr lvl="2"/>
                <a:r>
                  <a:rPr lang="en-US" dirty="0" smtClean="0"/>
                  <a:t>Adds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 smtClean="0"/>
                  <a:t> to required states</a:t>
                </a:r>
              </a:p>
              <a:p>
                <a:pPr marL="914400" lvl="2" indent="0">
                  <a:buNone/>
                </a:pPr>
                <a:endParaRPr lang="en-US" sz="1200" dirty="0" smtClean="0"/>
              </a:p>
              <a:p>
                <a:pPr lvl="1"/>
                <a:r>
                  <a:rPr lang="en-US" dirty="0" smtClean="0"/>
                  <a:t>Extended 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wind angles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itchFamily="18" charset="0"/>
                            <a:ea typeface="Cambria Math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itchFamily="18" charset="0"/>
                            <a:ea typeface="Cambria Math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itchFamily="18" charset="0"/>
                                <a:ea typeface="Cambria Math" pitchFamily="18" charset="0"/>
                              </a:rPr>
                              <m:t>𝛽</m:t>
                            </m:r>
                          </m:e>
                        </m:func>
                      </m:den>
                    </m:f>
                    <m:r>
                      <a:rPr lang="en-US" i="1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(−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itchFamily="18" charset="0"/>
                            <a:ea typeface="Cambria Math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)+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 −(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𝛼</m:t>
                                    </m:r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blipFill rotWithShape="1"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)+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 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</p:spPr>
            <p:txBody>
              <a:bodyPr/>
              <a:lstStyle/>
              <a:p>
                <a:r>
                  <a:rPr lang="en-US" dirty="0" smtClean="0"/>
                  <a:t>Required state with filters: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1" dirty="0" smtClean="0"/>
                  <a:t>3-axis gyroscope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  <a:blipFill rotWithShape="1">
                <a:blip r:embed="rId2"/>
                <a:stretch>
                  <a:fillRect l="-1670" t="-1711" b="-1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 smtClean="0"/>
              <a:t>Built-in DHC-2 Beaver 6DOF Simulink model</a:t>
            </a:r>
          </a:p>
          <a:p>
            <a:r>
              <a:rPr lang="en-US" sz="2800" dirty="0"/>
              <a:t>Based on curve fits to flight test data</a:t>
            </a:r>
          </a:p>
          <a:p>
            <a:r>
              <a:rPr lang="en-US" sz="2800" dirty="0" smtClean="0"/>
              <a:t>Non-linear forces and moments</a:t>
            </a:r>
          </a:p>
          <a:p>
            <a:r>
              <a:rPr lang="en-US" sz="2800" dirty="0" smtClean="0"/>
              <a:t>Partially connected to Flight Gear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3" y="3276600"/>
            <a:ext cx="4504357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6600"/>
            <a:ext cx="321179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Scaled mass and </a:t>
            </a:r>
            <a:r>
              <a:rPr lang="en-US" sz="1800" dirty="0" smtClean="0"/>
              <a:t>moments </a:t>
            </a:r>
            <a:r>
              <a:rPr lang="en-US" sz="1800" dirty="0"/>
              <a:t>of inertia </a:t>
            </a:r>
            <a:r>
              <a:rPr lang="en-US" sz="1800" dirty="0" smtClean="0"/>
              <a:t>to R/C aircraft</a:t>
            </a:r>
            <a:endParaRPr lang="en-US" sz="1800" dirty="0"/>
          </a:p>
          <a:p>
            <a:r>
              <a:rPr lang="en-US" sz="1800" dirty="0" smtClean="0"/>
              <a:t>Replaced aero forces with drag polar</a:t>
            </a:r>
          </a:p>
          <a:p>
            <a:r>
              <a:rPr lang="en-US" sz="1800" dirty="0" smtClean="0"/>
              <a:t>Removed engine forces and moments</a:t>
            </a:r>
          </a:p>
          <a:p>
            <a:r>
              <a:rPr lang="en-US" sz="1800" dirty="0" smtClean="0"/>
              <a:t>Improved Flight Gear visualization</a:t>
            </a:r>
            <a:endParaRPr lang="en-US" sz="1800" dirty="0"/>
          </a:p>
          <a:p>
            <a:r>
              <a:rPr lang="en-US" sz="1800" dirty="0" smtClean="0"/>
              <a:t>Output required state to workspace for comparison to estimate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47" y="3048000"/>
            <a:ext cx="5001638" cy="3226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4661432"/>
            <a:ext cx="3581400" cy="16134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No Added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502555" cy="4122406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7200" y="113768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Verified equations of motion match the simulated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 with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0" y="1295400"/>
            <a:ext cx="6527430" cy="48902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0"/>
            <a:ext cx="8399462" cy="4635500"/>
          </a:xfrm>
        </p:spPr>
        <p:txBody>
          <a:bodyPr/>
          <a:lstStyle/>
          <a:p>
            <a:r>
              <a:rPr lang="en-US" sz="2000" dirty="0"/>
              <a:t> Actual coefficients </a:t>
            </a:r>
            <a:r>
              <a:rPr lang="en-US" sz="2000" dirty="0" smtClean="0"/>
              <a:t>[K2 K1 CD0]: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0.0493          0.0000          </a:t>
            </a:r>
            <a:r>
              <a:rPr lang="en-US" sz="2000" dirty="0" smtClean="0"/>
              <a:t>0.0300</a:t>
            </a:r>
            <a:endParaRPr lang="en-US" sz="2000" dirty="0"/>
          </a:p>
          <a:p>
            <a:r>
              <a:rPr lang="en-US" sz="2000" dirty="0"/>
              <a:t> Estimated coefficients : </a:t>
            </a:r>
          </a:p>
          <a:p>
            <a:pPr marL="0" indent="0">
              <a:buNone/>
            </a:pPr>
            <a:r>
              <a:rPr lang="en-US" sz="2000" dirty="0"/>
              <a:t>         0.0512         -0.0055          </a:t>
            </a:r>
            <a:r>
              <a:rPr lang="en-US" sz="2000" dirty="0" smtClean="0"/>
              <a:t>0.0316</a:t>
            </a:r>
            <a:endParaRPr lang="en-US" sz="2000" dirty="0"/>
          </a:p>
          <a:p>
            <a:r>
              <a:rPr lang="en-US" sz="2000" dirty="0"/>
              <a:t> Estimated coefficients using '</a:t>
            </a:r>
            <a:r>
              <a:rPr lang="en-US" sz="2000" dirty="0" err="1"/>
              <a:t>robustfit</a:t>
            </a:r>
            <a:r>
              <a:rPr lang="en-US" sz="2000" dirty="0"/>
              <a:t>' function: </a:t>
            </a:r>
          </a:p>
          <a:p>
            <a:pPr marL="0" indent="0">
              <a:buNone/>
            </a:pPr>
            <a:r>
              <a:rPr lang="en-US" sz="2000" dirty="0"/>
              <a:t>         0.0488         -0.0023          </a:t>
            </a:r>
            <a:r>
              <a:rPr lang="en-US" sz="2000" dirty="0" smtClean="0"/>
              <a:t>0.0310</a:t>
            </a:r>
            <a:endParaRPr lang="en-US" sz="2000" dirty="0"/>
          </a:p>
          <a:p>
            <a:r>
              <a:rPr lang="en-US" sz="2000" dirty="0"/>
              <a:t> 95.0% CI from 'regress' function : </a:t>
            </a:r>
          </a:p>
          <a:p>
            <a:pPr marL="0" indent="0">
              <a:buNone/>
            </a:pPr>
            <a:r>
              <a:rPr lang="en-US" sz="2000" dirty="0"/>
              <a:t>   0.0522/0.0503         -0.0045/-0.0065          </a:t>
            </a:r>
            <a:r>
              <a:rPr lang="en-US" sz="2000" dirty="0" smtClean="0"/>
              <a:t>0.0320/0.0313</a:t>
            </a:r>
            <a:endParaRPr lang="en-US" sz="2000" dirty="0"/>
          </a:p>
          <a:p>
            <a:r>
              <a:rPr lang="en-US" sz="2000" dirty="0"/>
              <a:t> 95% CI from '</a:t>
            </a:r>
            <a:r>
              <a:rPr lang="en-US" sz="2000" dirty="0" err="1"/>
              <a:t>robustfit</a:t>
            </a:r>
            <a:r>
              <a:rPr lang="en-US" sz="2000" dirty="0"/>
              <a:t>' function : </a:t>
            </a:r>
          </a:p>
          <a:p>
            <a:pPr marL="0" indent="0">
              <a:buNone/>
            </a:pPr>
            <a:r>
              <a:rPr lang="en-US" sz="2000" dirty="0"/>
              <a:t>   0.0497/0.0480         -0.0014/-0.0032          </a:t>
            </a:r>
            <a:r>
              <a:rPr lang="en-US" sz="2000" dirty="0" smtClean="0"/>
              <a:t>0.0313/0.0307</a:t>
            </a:r>
            <a:endParaRPr lang="en-US" sz="2000" dirty="0"/>
          </a:p>
          <a:p>
            <a:r>
              <a:rPr lang="en-US" sz="2000" dirty="0"/>
              <a:t> Percent error in estimated coefficients: 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3.7120         0.5498         5.2035</a:t>
            </a:r>
            <a:endParaRPr lang="en-US" sz="2000" dirty="0"/>
          </a:p>
          <a:p>
            <a:r>
              <a:rPr lang="en-US" sz="2000" dirty="0"/>
              <a:t> Percent error in estimated coefficients from '</a:t>
            </a:r>
            <a:r>
              <a:rPr lang="en-US" sz="2000" dirty="0" err="1"/>
              <a:t>robustfit</a:t>
            </a:r>
            <a:r>
              <a:rPr lang="en-US" sz="2000" dirty="0"/>
              <a:t>': 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dirty="0" smtClean="0"/>
              <a:t>-1.0104         0.2338         3.1762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96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smtClean="0"/>
              <a:t>Honeywell HMR3500 Compass</a:t>
            </a:r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 </a:t>
            </a:r>
            <a:r>
              <a:rPr lang="en-US" sz="2400" dirty="0" smtClean="0"/>
              <a:t>pitch</a:t>
            </a:r>
            <a:r>
              <a:rPr lang="en-US" sz="2400" dirty="0"/>
              <a:t>, </a:t>
            </a:r>
            <a:r>
              <a:rPr lang="en-US" sz="2400" dirty="0" smtClean="0"/>
              <a:t>0.1</a:t>
            </a:r>
            <a:r>
              <a:rPr lang="en-US" sz="2400" baseline="30000" dirty="0" smtClean="0"/>
              <a:t>o  </a:t>
            </a:r>
            <a:r>
              <a:rPr lang="en-US" sz="2400" dirty="0" smtClean="0"/>
              <a:t>roll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UART interface</a:t>
            </a:r>
          </a:p>
          <a:p>
            <a:pPr lvl="1"/>
            <a:r>
              <a:rPr lang="en-US" sz="2400" dirty="0" smtClean="0"/>
              <a:t>$800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err="1" smtClean="0"/>
              <a:t>Invense</a:t>
            </a:r>
            <a:r>
              <a:rPr lang="en-US" dirty="0" smtClean="0"/>
              <a:t> ITG-3200 rate gyro</a:t>
            </a:r>
          </a:p>
          <a:p>
            <a:pPr lvl="1"/>
            <a:r>
              <a:rPr lang="en-US" sz="2400" dirty="0" smtClean="0"/>
              <a:t>0.38 </a:t>
            </a:r>
            <a:r>
              <a:rPr lang="en-US" sz="2400" baseline="30000" dirty="0" smtClean="0"/>
              <a:t>o</a:t>
            </a:r>
            <a:r>
              <a:rPr lang="en-US" sz="2400" dirty="0"/>
              <a:t>/s </a:t>
            </a:r>
            <a:r>
              <a:rPr lang="en-US" sz="2400" dirty="0" smtClean="0"/>
              <a:t>- </a:t>
            </a:r>
            <a:r>
              <a:rPr lang="en-US" sz="2400" dirty="0" err="1" smtClean="0"/>
              <a:t>rms</a:t>
            </a:r>
            <a:endParaRPr lang="en-US" sz="2400" dirty="0"/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 interface</a:t>
            </a:r>
            <a:endParaRPr lang="en-US" sz="2400" dirty="0"/>
          </a:p>
          <a:p>
            <a:pPr lvl="1"/>
            <a:r>
              <a:rPr lang="en-US" sz="2400" dirty="0" smtClean="0"/>
              <a:t>$45</a:t>
            </a:r>
            <a:endParaRPr lang="en-US" sz="2400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50492"/>
            <a:ext cx="3210983" cy="2311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274" y1="53364" x2="22274" y2="53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76700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200" y="176212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1.96 x 1.65 x 0.52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09893" y="472757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0.7 x 0.55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</p:spPr>
            <p:txBody>
              <a:bodyPr/>
              <a:lstStyle/>
              <a:p>
                <a:r>
                  <a:rPr lang="en-US" sz="2800" dirty="0" smtClean="0"/>
                  <a:t>Analog Devices ADXL362</a:t>
                </a:r>
              </a:p>
              <a:p>
                <a:pPr lvl="1"/>
                <a:r>
                  <a:rPr lang="en-US" sz="2400" dirty="0" smtClean="0"/>
                  <a:t>1 mg/LSB, 175</a:t>
                </a:r>
                <a:r>
                  <a:rPr lang="el-GR" sz="2400" dirty="0" smtClean="0"/>
                  <a:t>μ</a:t>
                </a:r>
                <a:r>
                  <a:rPr lang="en-US" sz="2400" dirty="0" smtClean="0"/>
                  <a:t>g/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/>
                          </a:rPr>
                          <m:t>𝐻𝑧</m:t>
                        </m:r>
                      </m:e>
                    </m:rad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3.3V board</a:t>
                </a:r>
              </a:p>
              <a:p>
                <a:pPr lvl="1"/>
                <a:r>
                  <a:rPr lang="en-US" sz="2400" dirty="0" smtClean="0"/>
                  <a:t>SPI interface</a:t>
                </a:r>
              </a:p>
              <a:p>
                <a:pPr lvl="1"/>
                <a:r>
                  <a:rPr lang="en-US" sz="2400" dirty="0" smtClean="0"/>
                  <a:t>$15</a:t>
                </a:r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r>
                  <a:rPr lang="en-US" dirty="0" smtClean="0"/>
                  <a:t>All Sensors </a:t>
                </a:r>
                <a:r>
                  <a:rPr lang="en-US" dirty="0"/>
                  <a:t>5 </a:t>
                </a:r>
                <a:r>
                  <a:rPr lang="en-US" dirty="0" smtClean="0"/>
                  <a:t>INCH-D-DO-MIL Diff. Press.</a:t>
                </a:r>
              </a:p>
              <a:p>
                <a:pPr lvl="1"/>
                <a:r>
                  <a:rPr lang="en-US" sz="2400" dirty="0" smtClean="0"/>
                  <a:t>0.25% FS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5V</a:t>
                </a:r>
              </a:p>
              <a:p>
                <a:pPr lvl="1"/>
                <a:r>
                  <a:rPr lang="en-US" sz="2400" dirty="0" smtClean="0"/>
                  <a:t>SPI</a:t>
                </a:r>
                <a:endParaRPr lang="en-US" sz="2400" dirty="0"/>
              </a:p>
              <a:p>
                <a:pPr lvl="1"/>
                <a:r>
                  <a:rPr lang="en-US" sz="2400" dirty="0"/>
                  <a:t>&lt;$450, ??</a:t>
                </a:r>
              </a:p>
              <a:p>
                <a:pPr lvl="1"/>
                <a:endParaRPr lang="en-US" sz="24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  <a:blipFill rotWithShape="1">
                <a:blip r:embed="rId3"/>
                <a:stretch>
                  <a:fillRect l="-1648" t="-1250" r="-1723" b="-7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80" y="15240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3163" y="14478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0.55x 0.6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55" y="396240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6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49" y="1388896"/>
            <a:ext cx="3633035" cy="2797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 smtClean="0"/>
              <a:t>adaFruit</a:t>
            </a:r>
            <a:r>
              <a:rPr lang="en-US" sz="2800" dirty="0" smtClean="0"/>
              <a:t> </a:t>
            </a:r>
            <a:r>
              <a:rPr lang="en-US" sz="2800" dirty="0" err="1" smtClean="0"/>
              <a:t>microSD</a:t>
            </a:r>
            <a:r>
              <a:rPr lang="en-US" sz="2800" dirty="0" smtClean="0"/>
              <a:t> Card Shield</a:t>
            </a:r>
          </a:p>
          <a:p>
            <a:pPr lvl="1"/>
            <a:r>
              <a:rPr lang="en-US" sz="2400" dirty="0" smtClean="0"/>
              <a:t>FAT32 capable</a:t>
            </a:r>
          </a:p>
          <a:p>
            <a:pPr lvl="2"/>
            <a:r>
              <a:rPr lang="en-US" sz="2000" dirty="0" smtClean="0"/>
              <a:t>Max 4GB file size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SPI interface</a:t>
            </a:r>
          </a:p>
          <a:p>
            <a:pPr lvl="1"/>
            <a:r>
              <a:rPr lang="en-US" sz="2400" dirty="0" smtClean="0"/>
              <a:t>$15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smtClean="0"/>
              <a:t>Logic Level Converter</a:t>
            </a:r>
          </a:p>
          <a:p>
            <a:pPr lvl="1"/>
            <a:r>
              <a:rPr lang="en-US" sz="2400" dirty="0" smtClean="0"/>
              <a:t>Converts 5V sensors to 3.3V</a:t>
            </a:r>
          </a:p>
          <a:p>
            <a:pPr lvl="1"/>
            <a:r>
              <a:rPr lang="en-US" sz="2400" dirty="0" smtClean="0"/>
              <a:t>2 bi-directional channels</a:t>
            </a:r>
            <a:endParaRPr lang="en-US" sz="2400" dirty="0"/>
          </a:p>
          <a:p>
            <a:pPr lvl="1"/>
            <a:r>
              <a:rPr lang="en-US" sz="2400" dirty="0" smtClean="0"/>
              <a:t>$2</a:t>
            </a:r>
            <a:endParaRPr lang="en-US" sz="2400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07332" y="149173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1.25 x 1.0 x 0.15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1626" y="47275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 x 0.6 inches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7" b="94167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95" y="426719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153400" cy="5105400"/>
          </a:xfrm>
        </p:spPr>
        <p:txBody>
          <a:bodyPr/>
          <a:lstStyle/>
          <a:p>
            <a:r>
              <a:rPr lang="en-US" sz="2400" dirty="0" smtClean="0"/>
              <a:t>Wind tunnel access limited</a:t>
            </a:r>
          </a:p>
          <a:p>
            <a:pPr lvl="1"/>
            <a:r>
              <a:rPr lang="en-US" sz="1800" dirty="0" smtClean="0"/>
              <a:t>Full-scale testing often unavailable</a:t>
            </a:r>
          </a:p>
          <a:p>
            <a:r>
              <a:rPr lang="en-US" sz="2400" dirty="0" smtClean="0"/>
              <a:t>Smaller vehicles generally not in steady-level flight</a:t>
            </a:r>
          </a:p>
          <a:p>
            <a:r>
              <a:rPr lang="en-US" sz="2400" dirty="0" smtClean="0"/>
              <a:t>Provide </a:t>
            </a:r>
            <a:r>
              <a:rPr lang="en-US" sz="2400" dirty="0"/>
              <a:t>i</a:t>
            </a:r>
            <a:r>
              <a:rPr lang="en-US" sz="2400" dirty="0" smtClean="0"/>
              <a:t>ntelligent design decisions based on test flight</a:t>
            </a:r>
            <a:endParaRPr lang="en-US" sz="2400" dirty="0"/>
          </a:p>
          <a:p>
            <a:r>
              <a:rPr lang="en-US" sz="2400" dirty="0" smtClean="0"/>
              <a:t>Many potential uses for accurate sensing of </a:t>
            </a:r>
            <a:r>
              <a:rPr lang="en-US" sz="2400" smtClean="0"/>
              <a:t>small </a:t>
            </a:r>
            <a:r>
              <a:rPr lang="en-US" sz="2400" smtClean="0"/>
              <a:t>UAVs</a:t>
            </a:r>
            <a:endParaRPr lang="en-US" sz="2400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49398"/>
            <a:ext cx="3505200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3549398"/>
            <a:ext cx="3505201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4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Aeroprobe</a:t>
            </a:r>
            <a:r>
              <a:rPr lang="en-US" sz="2800" dirty="0"/>
              <a:t> 5 </a:t>
            </a:r>
            <a:r>
              <a:rPr lang="en-US" sz="2800" dirty="0" smtClean="0"/>
              <a:t>Hole Air Data probe</a:t>
            </a:r>
          </a:p>
          <a:p>
            <a:pPr lvl="1"/>
            <a:r>
              <a:rPr lang="en-US" sz="2400" dirty="0" smtClean="0"/>
              <a:t>&lt;1</a:t>
            </a:r>
            <a:r>
              <a:rPr lang="en-US" sz="2400" baseline="30000" dirty="0" smtClean="0"/>
              <a:t>o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from </a:t>
            </a:r>
            <a:r>
              <a:rPr lang="en-US" sz="2400" dirty="0" err="1" smtClean="0"/>
              <a:t>mfg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from A&amp;M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Probe or full </a:t>
            </a:r>
          </a:p>
          <a:p>
            <a:pPr marL="457200" lvl="1" indent="0">
              <a:buNone/>
            </a:pPr>
            <a:r>
              <a:rPr lang="en-US" sz="2400" dirty="0" smtClean="0"/>
              <a:t>   computer</a:t>
            </a:r>
          </a:p>
          <a:p>
            <a:pPr lvl="1"/>
            <a:r>
              <a:rPr lang="en-US" sz="2400" dirty="0" smtClean="0"/>
              <a:t>Price : ??</a:t>
            </a:r>
          </a:p>
          <a:p>
            <a:pPr lvl="1"/>
            <a:r>
              <a:rPr lang="en-US" sz="2400" dirty="0" smtClean="0"/>
              <a:t>Feedback??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535349"/>
            <a:ext cx="4800600" cy="45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38" y="898326"/>
            <a:ext cx="4013915" cy="4013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uBLOX</a:t>
            </a:r>
            <a:r>
              <a:rPr lang="en-US" sz="2800" dirty="0"/>
              <a:t> LEA-6T GPS Receiver</a:t>
            </a:r>
            <a:endParaRPr lang="en-US" sz="2800" dirty="0" smtClean="0"/>
          </a:p>
          <a:p>
            <a:pPr lvl="1"/>
            <a:r>
              <a:rPr lang="en-US" sz="2400" dirty="0" smtClean="0"/>
              <a:t>Raw data available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UART,USB,I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</a:t>
            </a:r>
          </a:p>
          <a:p>
            <a:pPr lvl="1"/>
            <a:r>
              <a:rPr lang="en-US" sz="2400" dirty="0" smtClean="0"/>
              <a:t>$150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 smtClean="0"/>
              <a:t>All Sensors BARO-INHG-DO-MIL Abs. Press.</a:t>
            </a:r>
          </a:p>
          <a:p>
            <a:pPr lvl="1"/>
            <a:r>
              <a:rPr lang="en-US" sz="2400" dirty="0" smtClean="0"/>
              <a:t>10 </a:t>
            </a:r>
            <a:r>
              <a:rPr lang="en-US" sz="2400" dirty="0" err="1" smtClean="0"/>
              <a:t>mBar</a:t>
            </a:r>
            <a:endParaRPr lang="en-US" sz="2400" dirty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SPI</a:t>
            </a:r>
            <a:endParaRPr lang="en-US" sz="2400" dirty="0"/>
          </a:p>
          <a:p>
            <a:pPr lvl="1"/>
            <a:r>
              <a:rPr lang="en-US" sz="2400" dirty="0" smtClean="0"/>
              <a:t>&lt;$450, ??</a:t>
            </a:r>
            <a:endParaRPr lang="en-US" sz="2400" dirty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33825"/>
            <a:ext cx="2705100" cy="270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Due</a:t>
            </a:r>
          </a:p>
          <a:p>
            <a:pPr lvl="1"/>
            <a:r>
              <a:rPr lang="en-US" dirty="0" smtClean="0"/>
              <a:t>32 bit 84 MHz ARM processer</a:t>
            </a:r>
          </a:p>
          <a:p>
            <a:pPr lvl="1"/>
            <a:r>
              <a:rPr lang="en-US" dirty="0" smtClean="0"/>
              <a:t>512 Kbytes Flash RAM</a:t>
            </a:r>
          </a:p>
          <a:p>
            <a:pPr lvl="1"/>
            <a:r>
              <a:rPr lang="en-US" dirty="0" smtClean="0"/>
              <a:t>54 digital I/O, 12 analog-in (12 bit)</a:t>
            </a:r>
          </a:p>
          <a:p>
            <a:pPr lvl="1"/>
            <a:r>
              <a:rPr lang="en-US" dirty="0"/>
              <a:t>3.3 V I/O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4 UART ports</a:t>
            </a:r>
          </a:p>
          <a:p>
            <a:pPr lvl="1"/>
            <a:r>
              <a:rPr lang="en-US" dirty="0" smtClean="0"/>
              <a:t>USB Host</a:t>
            </a:r>
          </a:p>
          <a:p>
            <a:pPr lvl="1"/>
            <a:r>
              <a:rPr lang="en-US" dirty="0" smtClean="0"/>
              <a:t>7-20V power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4412242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 Vehicles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3172741" cy="1905000"/>
          </a:xfrm>
        </p:spPr>
      </p:pic>
      <p:sp>
        <p:nvSpPr>
          <p:cNvPr id="5" name="TextBox 4"/>
          <p:cNvSpPr txBox="1"/>
          <p:nvPr/>
        </p:nvSpPr>
        <p:spPr>
          <a:xfrm>
            <a:off x="1129170" y="337088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0.60 size </a:t>
            </a:r>
            <a:r>
              <a:rPr lang="en-US" dirty="0" err="1" smtClean="0"/>
              <a:t>Telemaster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3129756" cy="190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1078" y="337088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Glider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8500" l="3965" r="97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02" y="4041647"/>
            <a:ext cx="3661483" cy="1612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4900" y="577140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flying 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029200"/>
          </a:xfrm>
        </p:spPr>
        <p:txBody>
          <a:bodyPr/>
          <a:lstStyle/>
          <a:p>
            <a:r>
              <a:rPr lang="en-US" sz="2000" dirty="0" smtClean="0"/>
              <a:t>Method developed</a:t>
            </a:r>
          </a:p>
          <a:p>
            <a:r>
              <a:rPr lang="en-US" sz="2000" dirty="0" smtClean="0"/>
              <a:t>Simulated results with nonlinear plant</a:t>
            </a:r>
          </a:p>
          <a:p>
            <a:r>
              <a:rPr lang="en-US" sz="2000" dirty="0" smtClean="0"/>
              <a:t>Added noise and derived sensing requirements</a:t>
            </a:r>
          </a:p>
          <a:p>
            <a:r>
              <a:rPr lang="en-US" sz="2000" dirty="0" err="1" smtClean="0"/>
              <a:t>Arduino</a:t>
            </a:r>
            <a:r>
              <a:rPr lang="en-US" sz="2000" dirty="0" smtClean="0"/>
              <a:t> taking data from gyro to SD card</a:t>
            </a:r>
            <a:endParaRPr lang="en-US" sz="2000" dirty="0"/>
          </a:p>
          <a:p>
            <a:r>
              <a:rPr lang="en-US" sz="2000" dirty="0" smtClean="0"/>
              <a:t>Data from SD card plotted in MATLAB</a:t>
            </a:r>
          </a:p>
          <a:p>
            <a:r>
              <a:rPr lang="en-US" sz="2000" dirty="0" smtClean="0"/>
              <a:t>Stationary noise estimate from gyro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5" b="11601"/>
          <a:stretch/>
        </p:blipFill>
        <p:spPr>
          <a:xfrm>
            <a:off x="2057400" y="3352800"/>
            <a:ext cx="5029200" cy="3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To Be Completed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246979"/>
              </p:ext>
            </p:extLst>
          </p:nvPr>
        </p:nvGraphicFramePr>
        <p:xfrm>
          <a:off x="609600" y="1066797"/>
          <a:ext cx="7620000" cy="44958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/>
                <a:gridCol w="2540000"/>
                <a:gridCol w="2540000"/>
              </a:tblGrid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Estimate (days)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Pessimistic (days)</a:t>
                      </a:r>
                      <a:endParaRPr lang="en-US" dirty="0"/>
                    </a:p>
                  </a:txBody>
                  <a:tcPr/>
                </a:tc>
              </a:tr>
              <a:tr h="5070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Sensors</a:t>
                      </a:r>
                      <a:r>
                        <a:rPr lang="en-US" baseline="0" dirty="0" smtClean="0"/>
                        <a:t> fully working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Board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 calibration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Aircraft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Flight 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analysis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8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Time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days</a:t>
                      </a:r>
                      <a:r>
                        <a:rPr lang="en-US" baseline="0" dirty="0" smtClean="0"/>
                        <a:t> ( 7/20/13)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days (9/10/13)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</a:t>
            </a:r>
            <a:endParaRPr lang="en-US" dirty="0"/>
          </a:p>
        </p:txBody>
      </p:sp>
      <p:pic>
        <p:nvPicPr>
          <p:cNvPr id="6" name="Picture 5" descr="C:\Users\Adam\AppData\Local\Microsoft\Windows\Temporary Internet Files\Content.Word\IMG_518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3022942" cy="22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0250" y1="34667" x2="90250" y2="34667"/>
                        <a14:foregroundMark x1="91917" y1="42000" x2="91917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16380"/>
            <a:ext cx="2933700" cy="22002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72" b="74747" l="4118" r="50392">
                        <a14:foregroundMark x1="14869" y1="61768" x2="14869" y2="61768"/>
                        <a14:foregroundMark x1="16569" y1="61061" x2="16569" y2="61061"/>
                        <a14:foregroundMark x1="18039" y1="60354" x2="18039" y2="60354"/>
                        <a14:foregroundMark x1="18595" y1="59798" x2="18595" y2="59798"/>
                        <a14:foregroundMark x1="15817" y1="62323" x2="15817" y2="62323"/>
                        <a14:foregroundMark x1="12484" y1="60253" x2="12484" y2="60253"/>
                        <a14:foregroundMark x1="13170" y1="60808" x2="13170" y2="60808"/>
                        <a14:foregroundMark x1="14150" y1="61667" x2="14150" y2="61667"/>
                        <a14:foregroundMark x1="14608" y1="62020" x2="14608" y2="62020"/>
                        <a14:foregroundMark x1="15261" y1="62727" x2="15261" y2="62727"/>
                        <a14:foregroundMark x1="14902" y1="62273" x2="14902" y2="62273"/>
                        <a14:foregroundMark x1="15817" y1="62929" x2="15817" y2="62929"/>
                        <a14:foregroundMark x1="17974" y1="65051" x2="17974" y2="65051"/>
                        <a14:foregroundMark x1="18333" y1="65253" x2="18333" y2="65253"/>
                        <a14:foregroundMark x1="17582" y1="64646" x2="17582" y2="64646"/>
                        <a14:foregroundMark x1="17288" y1="64293" x2="17288" y2="64293"/>
                        <a14:foregroundMark x1="16863" y1="63939" x2="16863" y2="63939"/>
                        <a14:foregroundMark x1="16111" y1="63333" x2="16111" y2="63333"/>
                        <a14:foregroundMark x1="16471" y1="63636" x2="16471" y2="63636"/>
                        <a14:foregroundMark x1="19869" y1="65152" x2="19869" y2="65152"/>
                        <a14:foregroundMark x1="23922" y1="63333" x2="23922" y2="63333"/>
                      </a14:backgroundRemoval>
                    </a14:imgEffect>
                  </a14:imgLayer>
                </a14:imgProps>
              </a:ext>
            </a:extLst>
          </a:blip>
          <a:srcRect l="3879" t="26742" r="50000" b="25060"/>
          <a:stretch/>
        </p:blipFill>
        <p:spPr>
          <a:xfrm>
            <a:off x="1143000" y="3789680"/>
            <a:ext cx="2895600" cy="2447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941972"/>
            <a:ext cx="3505200" cy="21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My </a:t>
            </a:r>
            <a:r>
              <a:rPr lang="en-US" sz="3600" dirty="0"/>
              <a:t>Experience (cont’d)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21595" y="1959845"/>
            <a:ext cx="4338790" cy="24384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447800"/>
            <a:ext cx="6229350" cy="35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(cont’d)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3651674" cy="4635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399"/>
            <a:ext cx="4800600" cy="3538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6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Calibration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Expected tasks</a:t>
                </a:r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-Gyro/</a:t>
                </a:r>
                <a:r>
                  <a:rPr lang="en-US" dirty="0" err="1" smtClean="0"/>
                  <a:t>accel</a:t>
                </a:r>
                <a:r>
                  <a:rPr lang="en-US" dirty="0" smtClean="0"/>
                  <a:t> calibration using rotary movement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-Compass calibration routine built in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smtClean="0"/>
                  <a:t>-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</a:t>
                </a:r>
                <a:r>
                  <a:rPr lang="el-GR" dirty="0" smtClean="0"/>
                  <a:t>β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 smtClean="0"/>
                  <a:t> from calibration jet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4724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Top level: determine full-scale performance of small R/C aircraft</a:t>
            </a:r>
          </a:p>
          <a:p>
            <a:pPr lvl="1"/>
            <a:r>
              <a:rPr lang="en-US" sz="2600" dirty="0" smtClean="0"/>
              <a:t>Drag polar, C</a:t>
            </a:r>
            <a:r>
              <a:rPr lang="en-US" sz="2600" baseline="-25000" dirty="0" smtClean="0"/>
              <a:t>L</a:t>
            </a:r>
            <a:r>
              <a:rPr lang="en-US" sz="2600" dirty="0" smtClean="0"/>
              <a:t> – </a:t>
            </a:r>
            <a:r>
              <a:rPr lang="el-GR" sz="2600" dirty="0" smtClean="0"/>
              <a:t>α</a:t>
            </a:r>
            <a:r>
              <a:rPr lang="en-US" sz="2600" dirty="0" smtClean="0"/>
              <a:t> curve, etc.</a:t>
            </a:r>
            <a:endParaRPr lang="en-US" sz="2600" baseline="-25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Secondary goal: ensure apparatus can be expanded for other flight test uses</a:t>
            </a:r>
          </a:p>
          <a:p>
            <a:pPr lvl="1"/>
            <a:r>
              <a:rPr lang="en-US" sz="2600" dirty="0" smtClean="0"/>
              <a:t>Stability derivatives</a:t>
            </a:r>
            <a:endParaRPr lang="en-US" sz="2600" dirty="0"/>
          </a:p>
          <a:p>
            <a:pPr lvl="1"/>
            <a:r>
              <a:rPr lang="en-US" sz="2600" dirty="0" smtClean="0"/>
              <a:t>Dynamic thrust measurements</a:t>
            </a:r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tasks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Re-calibrate sensors once in vehicle</a:t>
            </a:r>
          </a:p>
          <a:p>
            <a:pPr lvl="1"/>
            <a:r>
              <a:rPr lang="en-US" dirty="0" smtClean="0"/>
              <a:t>EMI for GPS/Motor/ESC/Compass</a:t>
            </a:r>
          </a:p>
          <a:p>
            <a:pPr lvl="1"/>
            <a:r>
              <a:rPr lang="en-US" dirty="0" smtClean="0"/>
              <a:t>Air data integration</a:t>
            </a:r>
          </a:p>
          <a:p>
            <a:pPr lvl="1"/>
            <a:r>
              <a:rPr lang="en-US" dirty="0" smtClean="0"/>
              <a:t>Make necessary changes for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tasks:</a:t>
            </a:r>
          </a:p>
          <a:p>
            <a:pPr lvl="1"/>
            <a:r>
              <a:rPr lang="en-US" dirty="0" smtClean="0"/>
              <a:t>Flight </a:t>
            </a:r>
            <a:r>
              <a:rPr lang="en-US" dirty="0"/>
              <a:t>test planning and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Fairly gentle flight (no loops/rolls)</a:t>
            </a:r>
          </a:p>
          <a:p>
            <a:pPr lvl="1"/>
            <a:r>
              <a:rPr lang="en-US" dirty="0"/>
              <a:t>Add sensing of throttle input to mark </a:t>
            </a:r>
            <a:r>
              <a:rPr lang="en-US" dirty="0" smtClean="0"/>
              <a:t>beginning of test</a:t>
            </a:r>
            <a:endParaRPr lang="en-US" dirty="0"/>
          </a:p>
          <a:p>
            <a:pPr lvl="2"/>
            <a:r>
              <a:rPr lang="en-US" dirty="0"/>
              <a:t>Possibly couple </a:t>
            </a:r>
            <a:r>
              <a:rPr lang="en-US" dirty="0" smtClean="0"/>
              <a:t>with data </a:t>
            </a:r>
            <a:r>
              <a:rPr lang="en-US" dirty="0"/>
              <a:t>logging to not overflow file size </a:t>
            </a:r>
            <a:r>
              <a:rPr lang="en-US" dirty="0" smtClean="0"/>
              <a:t>limit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0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400" dirty="0" smtClean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 smtClean="0"/>
                  <a:t>C</a:t>
                </a:r>
                <a:r>
                  <a:rPr lang="en-US" sz="2800" baseline="-25000" dirty="0" smtClean="0"/>
                  <a:t>D0</a:t>
                </a:r>
                <a:r>
                  <a:rPr lang="en-US" sz="2800" dirty="0" smtClean="0"/>
                  <a:t>: add parachutes</a:t>
                </a:r>
              </a:p>
              <a:p>
                <a:pPr lvl="1"/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0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1 chutes</a:t>
                </a:r>
                <a:r>
                  <a:rPr lang="en-US" sz="2400" baseline="-25000" dirty="0" smtClean="0"/>
                  <a:t> </a:t>
                </a:r>
                <a:r>
                  <a:rPr lang="en-US" sz="2400" dirty="0" smtClean="0"/>
                  <a:t>= </a:t>
                </a:r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1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2 chutes</a:t>
                </a:r>
                <a:endParaRPr lang="en-US" sz="2400" baseline="-25000" dirty="0"/>
              </a:p>
              <a:p>
                <a:r>
                  <a:rPr lang="en-US" sz="2800" dirty="0" smtClean="0"/>
                  <a:t>K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: change wing camber</a:t>
                </a:r>
              </a:p>
              <a:p>
                <a:pPr lvl="1"/>
                <a:r>
                  <a:rPr lang="en-US" sz="2400" dirty="0" smtClean="0"/>
                  <a:t>Changes </a:t>
                </a:r>
                <a:r>
                  <a:rPr lang="en-US" sz="2400" dirty="0" err="1" smtClean="0"/>
                  <a:t>C</a:t>
                </a:r>
                <a:r>
                  <a:rPr lang="en-US" sz="2400" baseline="-25000" dirty="0" err="1" smtClean="0"/>
                  <a:t>Lmin</a:t>
                </a:r>
                <a:r>
                  <a:rPr lang="en-US" sz="2400" dirty="0" smtClean="0"/>
                  <a:t> and shifts polar vertically</a:t>
                </a:r>
                <a:endParaRPr lang="en-US" sz="2400" baseline="-25000" dirty="0" smtClean="0"/>
              </a:p>
              <a:p>
                <a:r>
                  <a:rPr lang="en-US" sz="2800" dirty="0"/>
                  <a:t>K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: change wing aspect ratio </a:t>
                </a:r>
              </a:p>
              <a:p>
                <a:pPr lvl="1"/>
                <a:r>
                  <a:rPr lang="en-US" sz="2400" dirty="0" err="1"/>
                  <a:t>Prandtl</a:t>
                </a:r>
                <a:r>
                  <a:rPr lang="en-US" sz="2400" dirty="0"/>
                  <a:t> 3-d correction (Anderson pg. 444)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Integrate accurate data acquisition system into flight vehicle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Measure </a:t>
            </a:r>
            <a:r>
              <a:rPr lang="en-US" dirty="0"/>
              <a:t>drag polar and lift curve slope </a:t>
            </a:r>
            <a:r>
              <a:rPr lang="en-US" dirty="0" smtClean="0"/>
              <a:t>from flight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Quantify changes in vehicle performance from configuration changes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077200" cy="5105400"/>
          </a:xfrm>
        </p:spPr>
        <p:txBody>
          <a:bodyPr/>
          <a:lstStyle/>
          <a:p>
            <a:r>
              <a:rPr lang="en-US" sz="2800" dirty="0" smtClean="0"/>
              <a:t>Assume dynamics model is known</a:t>
            </a:r>
          </a:p>
          <a:p>
            <a:pPr lvl="1"/>
            <a:r>
              <a:rPr lang="en-US" sz="2000" dirty="0"/>
              <a:t>Wind Field Estimation for Small Unmanned </a:t>
            </a:r>
            <a:r>
              <a:rPr lang="en-US" sz="2000" dirty="0" smtClean="0"/>
              <a:t>Aerial Vehicles, </a:t>
            </a:r>
            <a:r>
              <a:rPr lang="en-US" sz="2000" dirty="0" err="1" smtClean="0"/>
              <a:t>Langelaan</a:t>
            </a:r>
            <a:r>
              <a:rPr lang="en-US" sz="2000" dirty="0" smtClean="0"/>
              <a:t> et al. 2010</a:t>
            </a:r>
          </a:p>
          <a:p>
            <a:r>
              <a:rPr lang="en-US" sz="2800" dirty="0" smtClean="0"/>
              <a:t>Assume no wind, or no vertical wind</a:t>
            </a:r>
          </a:p>
          <a:p>
            <a:pPr lvl="1"/>
            <a:r>
              <a:rPr lang="en-US" sz="2000" dirty="0"/>
              <a:t>Angle of Attack and Sideslip Estimation Using an Inertial Reference </a:t>
            </a:r>
            <a:r>
              <a:rPr lang="en-US" sz="2000" dirty="0" smtClean="0"/>
              <a:t>Platform, </a:t>
            </a:r>
            <a:r>
              <a:rPr lang="en-US" sz="2000" dirty="0" err="1" smtClean="0"/>
              <a:t>Zeis</a:t>
            </a:r>
            <a:r>
              <a:rPr lang="en-US" sz="2000" dirty="0" smtClean="0"/>
              <a:t>. 1988</a:t>
            </a:r>
            <a:endParaRPr lang="en-US" sz="2000" dirty="0"/>
          </a:p>
          <a:p>
            <a:r>
              <a:rPr lang="en-US" sz="2800" dirty="0" smtClean="0"/>
              <a:t>Used autopilot to stabilize vehicle</a:t>
            </a:r>
          </a:p>
          <a:p>
            <a:pPr lvl="1"/>
            <a:r>
              <a:rPr lang="en-US" sz="2000" dirty="0" smtClean="0"/>
              <a:t>Flight </a:t>
            </a:r>
            <a:r>
              <a:rPr lang="en-US" sz="2000" dirty="0"/>
              <a:t>Testing Small, Electric Powered Unmanned Aerial </a:t>
            </a:r>
            <a:r>
              <a:rPr lang="en-US" sz="2000" dirty="0" smtClean="0"/>
              <a:t>Vehicles, </a:t>
            </a:r>
            <a:r>
              <a:rPr lang="en-US" sz="2000" dirty="0" err="1" smtClean="0"/>
              <a:t>Ostler</a:t>
            </a:r>
            <a:r>
              <a:rPr lang="en-US" sz="2000" dirty="0" smtClean="0"/>
              <a:t>. 2006</a:t>
            </a:r>
          </a:p>
          <a:p>
            <a:r>
              <a:rPr lang="en-US" sz="2400" dirty="0" smtClean="0"/>
              <a:t>Assume linearization about maneuver</a:t>
            </a:r>
          </a:p>
          <a:p>
            <a:pPr lvl="1"/>
            <a:r>
              <a:rPr lang="en-US" sz="2000" dirty="0"/>
              <a:t>Real-Time Aerodynamic Parameter Estimation </a:t>
            </a:r>
            <a:r>
              <a:rPr lang="en-US" sz="2000" dirty="0" smtClean="0"/>
              <a:t>Without Air </a:t>
            </a:r>
            <a:r>
              <a:rPr lang="en-US" sz="2000" dirty="0"/>
              <a:t>Flow Angle </a:t>
            </a:r>
            <a:r>
              <a:rPr lang="en-US" sz="2000" dirty="0" smtClean="0"/>
              <a:t>Measurements, Klein and </a:t>
            </a:r>
            <a:r>
              <a:rPr lang="en-US" sz="2000" dirty="0" err="1" smtClean="0"/>
              <a:t>Morelli</a:t>
            </a:r>
            <a:r>
              <a:rPr lang="en-US" sz="2000" dirty="0" smtClean="0"/>
              <a:t>. 2012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Equations of Motion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𝐺𝑅𝐴𝑉𝐼𝑇𝑌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𝑇𝐻𝑅𝑈𝑆𝑇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blipFill rotWithShape="0">
                <a:blip r:embed="rId3"/>
                <a:stretch>
                  <a:fillRect t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</m:oMath>
                </a14:m>
                <a:r>
                  <a:rPr lang="en-US" dirty="0" smtClean="0"/>
                  <a:t> acts in wind axes &gt; requires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 </a:t>
                </a:r>
                <a:r>
                  <a:rPr lang="el-GR" dirty="0" smtClean="0"/>
                  <a:t>β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acts in inertial axes &gt;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measured in body axes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blipFill rotWithShape="0">
                <a:blip r:embed="rId4"/>
                <a:stretch>
                  <a:fillRect t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57600" y="3178469"/>
            <a:ext cx="685800" cy="402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𝐴𝐸𝑅𝑂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0" y="1752600"/>
            <a:ext cx="8399462" cy="4635500"/>
          </a:xfrm>
        </p:spPr>
        <p:txBody>
          <a:bodyPr/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Coriolis</a:t>
            </a:r>
            <a:r>
              <a:rPr lang="en-US" sz="2800" dirty="0" smtClean="0"/>
              <a:t> effect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800" dirty="0"/>
              <a:t>Fixed mass </a:t>
            </a:r>
            <a:r>
              <a:rPr lang="en-US" sz="2800" dirty="0" smtClean="0"/>
              <a:t>system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 smtClean="0"/>
              <a:t>Folding propeller used and turned off for test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blipFill rotWithShape="0">
                <a:blip r:embed="rId2"/>
                <a:stretch>
                  <a:fillRect l="-1549" t="-16216" r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blipFill rotWithShape="0">
                <a:blip r:embed="rId3"/>
                <a:stretch>
                  <a:fillRect l="-1684" t="-21875" r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blipFill rotWithShape="0">
                <a:blip r:embed="rId4"/>
                <a:stretch>
                  <a:fillRect l="-2345" t="-22917" r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blipFill rotWithShape="0">
                <a:blip r:embed="rId5"/>
                <a:stretch>
                  <a:fillRect l="-1329" t="-15315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6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Minimum required state: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b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Error Propagation for a Given Point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𝜕𝛽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…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36" y="2385560"/>
            <a:ext cx="5257800" cy="393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Fitting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</p:spPr>
            <p:txBody>
              <a:bodyPr/>
              <a:lstStyle/>
              <a:p>
                <a:r>
                  <a:rPr lang="en-US" sz="2400" dirty="0" smtClean="0"/>
                  <a:t>Error of regression driven by confidence intervals</a:t>
                </a:r>
              </a:p>
              <a:p>
                <a:pPr lvl="1"/>
                <a:r>
                  <a:rPr lang="en-US" sz="2000" dirty="0" smtClean="0"/>
                  <a:t>If the experiment is repeated, the regression coefficients will lie in this interval n% of the time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r>
                  <a:rPr lang="en-US" sz="2400" dirty="0" smtClean="0"/>
                  <a:t>Error in data is </a:t>
                </a:r>
                <a:r>
                  <a:rPr lang="en-US" sz="2400" dirty="0" err="1" smtClean="0"/>
                  <a:t>heteroskedastic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not affected by </a:t>
                </a:r>
                <a:r>
                  <a:rPr lang="en-US" sz="2000" dirty="0" err="1"/>
                  <a:t>heteroskedasticity</a:t>
                </a:r>
                <a:endParaRPr lang="en-US" sz="2000" dirty="0" smtClean="0"/>
              </a:p>
              <a:p>
                <a:pPr lvl="1"/>
                <a:r>
                  <a:rPr lang="en-US" sz="2000" dirty="0" smtClean="0"/>
                  <a:t>Confidence intervals affected by </a:t>
                </a:r>
                <a:r>
                  <a:rPr lang="en-US" sz="2000" dirty="0" err="1" smtClean="0"/>
                  <a:t>heteroskedasticity</a:t>
                </a:r>
                <a:endParaRPr lang="en-US" sz="2000" dirty="0"/>
              </a:p>
              <a:p>
                <a:pPr lvl="1"/>
                <a:r>
                  <a:rPr lang="en-US" sz="2000" dirty="0" err="1" smtClean="0"/>
                  <a:t>Matlab’s</a:t>
                </a:r>
                <a:r>
                  <a:rPr lang="en-US" sz="2000" dirty="0" smtClean="0"/>
                  <a:t> “</a:t>
                </a:r>
                <a:r>
                  <a:rPr lang="en-US" sz="2000" dirty="0" err="1" smtClean="0"/>
                  <a:t>robustfit</a:t>
                </a:r>
                <a:r>
                  <a:rPr lang="en-US" sz="2000" dirty="0" smtClean="0"/>
                  <a:t>” function returns robust standard error estimates</a:t>
                </a:r>
              </a:p>
              <a:p>
                <a:r>
                  <a:rPr lang="en-US" sz="2400" dirty="0" smtClean="0"/>
                  <a:t>Can also use </a:t>
                </a:r>
                <a:r>
                  <a:rPr lang="en-US" sz="2400" dirty="0" err="1" smtClean="0"/>
                  <a:t>Kalman</a:t>
                </a:r>
                <a:r>
                  <a:rPr lang="en-US" sz="2400" dirty="0" smtClean="0"/>
                  <a:t> filter to estimate coefficients</a:t>
                </a:r>
              </a:p>
              <a:p>
                <a:pPr lvl="1"/>
                <a:r>
                  <a:rPr lang="en-US" sz="2000" dirty="0" smtClean="0"/>
                  <a:t>Zero process noise, no state update</a:t>
                </a:r>
                <a:endParaRPr lang="en-US" sz="2000" dirty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  <a:blipFill rotWithShape="1">
                <a:blip r:embed="rId2"/>
                <a:stretch>
                  <a:fillRect l="-1057" t="-861" r="-377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±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00600" y="256205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 = 1.96 for 95% 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space">
  <a:themeElements>
    <a:clrScheme name="Aerobasi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erobas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erobas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Aerospace</Template>
  <TotalTime>9547</TotalTime>
  <Words>917</Words>
  <Application>Microsoft Office PowerPoint</Application>
  <PresentationFormat>On-screen Show (4:3)</PresentationFormat>
  <Paragraphs>274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ＭＳ Ｐゴシック</vt:lpstr>
      <vt:lpstr>Arial</vt:lpstr>
      <vt:lpstr>Calibri</vt:lpstr>
      <vt:lpstr>Cambria Math</vt:lpstr>
      <vt:lpstr>Aerospace</vt:lpstr>
      <vt:lpstr>Flight Testing Small UAVs for Performance Estimation </vt:lpstr>
      <vt:lpstr>Motivation</vt:lpstr>
      <vt:lpstr>Thesis Goal</vt:lpstr>
      <vt:lpstr>Previous Work</vt:lpstr>
      <vt:lpstr>Equations of Motion</vt:lpstr>
      <vt:lpstr>Assumptions</vt:lpstr>
      <vt:lpstr>Required Sensors</vt:lpstr>
      <vt:lpstr>Error Propagation for a Given Point</vt:lpstr>
      <vt:lpstr>Data Fitting</vt:lpstr>
      <vt:lpstr>Improving Point Error</vt:lpstr>
      <vt:lpstr>New Required Sensors</vt:lpstr>
      <vt:lpstr>Simulation</vt:lpstr>
      <vt:lpstr>Simulator Modifications</vt:lpstr>
      <vt:lpstr>Result: No Added Noise</vt:lpstr>
      <vt:lpstr>Model Fit with Noise</vt:lpstr>
      <vt:lpstr>Accuracy of Model</vt:lpstr>
      <vt:lpstr>Sensor Selection</vt:lpstr>
      <vt:lpstr>Sensor Selection (cont’d)</vt:lpstr>
      <vt:lpstr>Sensor Selection (cont’d)</vt:lpstr>
      <vt:lpstr>Sensor Selection (cont’d)</vt:lpstr>
      <vt:lpstr>Additional Sensors</vt:lpstr>
      <vt:lpstr>Flight Computer</vt:lpstr>
      <vt:lpstr>Flight Test Vehicles</vt:lpstr>
      <vt:lpstr>Completed Work</vt:lpstr>
      <vt:lpstr>Work To Be Completed</vt:lpstr>
      <vt:lpstr>My Experience</vt:lpstr>
      <vt:lpstr>My Experience (cont’d)</vt:lpstr>
      <vt:lpstr>My Experience (cont’d)</vt:lpstr>
      <vt:lpstr>Sensor Calibration</vt:lpstr>
      <vt:lpstr>Aircraft Integration</vt:lpstr>
      <vt:lpstr>Flight Testing</vt:lpstr>
      <vt:lpstr>Validation Methods</vt:lpstr>
      <vt:lpstr>Final Product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Aeronomy and Plasma Chemistry</dc:title>
  <dc:creator>Max Glicklin</dc:creator>
  <cp:lastModifiedBy>mufasa</cp:lastModifiedBy>
  <cp:revision>416</cp:revision>
  <dcterms:created xsi:type="dcterms:W3CDTF">2012-01-09T02:15:26Z</dcterms:created>
  <dcterms:modified xsi:type="dcterms:W3CDTF">2013-05-31T16:08:31Z</dcterms:modified>
</cp:coreProperties>
</file>